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76" r:id="rId4"/>
    <p:sldId id="258" r:id="rId5"/>
    <p:sldId id="277" r:id="rId6"/>
    <p:sldId id="266" r:id="rId7"/>
    <p:sldId id="267" r:id="rId8"/>
    <p:sldId id="268" r:id="rId9"/>
    <p:sldId id="263" r:id="rId10"/>
    <p:sldId id="270" r:id="rId11"/>
    <p:sldId id="271" r:id="rId12"/>
    <p:sldId id="264" r:id="rId13"/>
    <p:sldId id="274" r:id="rId14"/>
    <p:sldId id="265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000000"/>
    <a:srgbClr val="FFFFFF"/>
    <a:srgbClr val="FFC832"/>
    <a:srgbClr val="8B5A2B"/>
    <a:srgbClr val="1E1E1E"/>
    <a:srgbClr val="50B4FF"/>
    <a:srgbClr val="3B3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720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462EB0-C188-4168-A951-13C08FE887A6}" type="datetimeFigureOut">
              <a:rPr lang="zh-CN" altLang="en-US" smtClean="0"/>
              <a:t>2025/12/27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FDF987-9DF4-4EDF-852E-5622AE6C225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media" Target="../media/media9.mp4"/><Relationship Id="rId7" Type="http://schemas.openxmlformats.org/officeDocument/2006/relationships/image" Target="../media/image3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9.mp4"/><Relationship Id="rId9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10.mp4"/><Relationship Id="rId7" Type="http://schemas.openxmlformats.org/officeDocument/2006/relationships/image" Target="../media/image2.png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0.mp4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video" Target="../media/media6.mp4"/><Relationship Id="rId13" Type="http://schemas.openxmlformats.org/officeDocument/2006/relationships/image" Target="../media/image12.png"/><Relationship Id="rId3" Type="http://schemas.microsoft.com/office/2007/relationships/media" Target="../media/media4.mp4"/><Relationship Id="rId7" Type="http://schemas.microsoft.com/office/2007/relationships/media" Target="../media/media6.mp4"/><Relationship Id="rId12" Type="http://schemas.openxmlformats.org/officeDocument/2006/relationships/image" Target="../media/image11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video" Target="../media/media5.mp4"/><Relationship Id="rId11" Type="http://schemas.openxmlformats.org/officeDocument/2006/relationships/image" Target="../media/image3.png"/><Relationship Id="rId5" Type="http://schemas.microsoft.com/office/2007/relationships/media" Target="../media/media5.mp4"/><Relationship Id="rId15" Type="http://schemas.openxmlformats.org/officeDocument/2006/relationships/image" Target="../media/image14.png"/><Relationship Id="rId10" Type="http://schemas.openxmlformats.org/officeDocument/2006/relationships/image" Target="../media/image2.png"/><Relationship Id="rId4" Type="http://schemas.openxmlformats.org/officeDocument/2006/relationships/video" Target="../media/media4.mp4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7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640895" y="4854152"/>
            <a:ext cx="4910211" cy="6523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Author: Xinyu Jiang, Yang Tian</a:t>
            </a:r>
            <a:endParaRPr lang="zh-CN" altLang="en-US" sz="2800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4908440" y="875877"/>
            <a:ext cx="2374900" cy="2374900"/>
            <a:chOff x="7055" y="1396"/>
            <a:chExt cx="3740" cy="3740"/>
          </a:xfrm>
        </p:grpSpPr>
        <p:pic>
          <p:nvPicPr>
            <p:cNvPr id="3" name="图片 2" descr="图片包含 乐高, 玩具, 小, 桌子&#10;&#10;AI 生成的内容可能不正确。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5" y="1396"/>
              <a:ext cx="3741" cy="3741"/>
            </a:xfrm>
            <a:prstGeom prst="rect">
              <a:avLst/>
            </a:prstGeom>
          </p:spPr>
        </p:pic>
        <p:sp>
          <p:nvSpPr>
            <p:cNvPr id="6" name="矩形: 圆角 5"/>
            <p:cNvSpPr/>
            <p:nvPr/>
          </p:nvSpPr>
          <p:spPr>
            <a:xfrm>
              <a:off x="7124" y="1467"/>
              <a:ext cx="3602" cy="3599"/>
            </a:xfrm>
            <a:prstGeom prst="round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/>
          <p:cNvSpPr/>
          <p:nvPr/>
        </p:nvSpPr>
        <p:spPr>
          <a:xfrm>
            <a:off x="2499830" y="3452645"/>
            <a:ext cx="7192010" cy="11988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7200" b="1" cap="none" spc="0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T</a:t>
            </a:r>
            <a:r>
              <a:rPr lang="en-US" altLang="zh-CN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ank</a:t>
            </a:r>
            <a:r>
              <a:rPr lang="zh-CN" alt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Maze</a:t>
            </a:r>
            <a:r>
              <a:rPr lang="zh-CN" alt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</a:t>
            </a:r>
            <a:endParaRPr lang="zh-CN" altLang="en-US" sz="72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50" name="等腰三角形 49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541481" y="574385"/>
            <a:ext cx="609492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l">
              <a:spcAft>
                <a:spcPts val="1200"/>
              </a:spcAft>
              <a:buNone/>
            </a:pPr>
            <a:r>
              <a:rPr lang="en-US" altLang="zh-CN" b="1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Special Wall Types</a:t>
            </a:r>
            <a:r>
              <a:rPr lang="en-US" altLang="zh-CN" b="0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 - Destructible walls with unique effects (repositioning, healing, gold rewards)</a:t>
            </a:r>
          </a:p>
        </p:txBody>
      </p:sp>
      <p:sp>
        <p:nvSpPr>
          <p:cNvPr id="11" name="矩形: 圆角 10"/>
          <p:cNvSpPr/>
          <p:nvPr/>
        </p:nvSpPr>
        <p:spPr>
          <a:xfrm>
            <a:off x="4470577" y="1673300"/>
            <a:ext cx="1056068" cy="1046409"/>
          </a:xfrm>
          <a:prstGeom prst="roundRect">
            <a:avLst/>
          </a:prstGeom>
          <a:solidFill>
            <a:srgbClr val="8B5A2B"/>
          </a:solidFill>
          <a:ln>
            <a:solidFill>
              <a:srgbClr val="3B3B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873023" y="1605115"/>
            <a:ext cx="4776929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Brown walls: Collect it for future use.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Press </a:t>
            </a:r>
            <a:r>
              <a:rPr lang="en-US" altLang="zh-CN" dirty="0">
                <a:solidFill>
                  <a:srgbClr val="FFFF0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Space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to place the wall anywhere reasonable you like.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/>
          <p:cNvCxnSpPr>
            <a:stCxn id="9" idx="1"/>
            <a:endCxn id="16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>
            <a:endCxn id="18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>
            <a:endCxn id="20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/>
          <p:cNvCxnSpPr>
            <a:endCxn id="22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>
            <a:endCxn id="24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>
            <a:endCxn id="26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29" name="组合 28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30" name="图片 29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6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1" name="图片 30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33" name="图片 32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6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4" name="图片 33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5" name="组合 34"/>
          <p:cNvGrpSpPr/>
          <p:nvPr/>
        </p:nvGrpSpPr>
        <p:grpSpPr>
          <a:xfrm rot="1191353">
            <a:off x="523208" y="2601712"/>
            <a:ext cx="635358" cy="635358"/>
            <a:chOff x="-44605" y="789847"/>
            <a:chExt cx="635358" cy="635358"/>
          </a:xfrm>
        </p:grpSpPr>
        <p:pic>
          <p:nvPicPr>
            <p:cNvPr id="36" name="图片 3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6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7" name="图片 3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8" name="组合 37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  <a:noFill/>
        </p:grpSpPr>
        <p:pic>
          <p:nvPicPr>
            <p:cNvPr id="39" name="图片 38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  <a:grpFill/>
          </p:spPr>
        </p:pic>
        <p:pic>
          <p:nvPicPr>
            <p:cNvPr id="40" name="图片 3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  <a:grpFill/>
          </p:spPr>
        </p:pic>
      </p:grpSp>
      <p:grpSp>
        <p:nvGrpSpPr>
          <p:cNvPr id="41" name="组合 40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42" name="图片 41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6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3" name="图片 42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45" name="图片 44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6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6" name="图片 45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pic>
        <p:nvPicPr>
          <p:cNvPr id="48" name="20251220_17244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59477" y="3179972"/>
            <a:ext cx="5463180" cy="3466484"/>
          </a:xfrm>
          <a:prstGeom prst="rect">
            <a:avLst/>
          </a:prstGeom>
        </p:spPr>
      </p:pic>
      <p:sp>
        <p:nvSpPr>
          <p:cNvPr id="3" name="矩形: 圆角 2"/>
          <p:cNvSpPr/>
          <p:nvPr/>
        </p:nvSpPr>
        <p:spPr>
          <a:xfrm>
            <a:off x="4470577" y="1676681"/>
            <a:ext cx="1056068" cy="1046409"/>
          </a:xfrm>
          <a:prstGeom prst="roundRect">
            <a:avLst/>
          </a:prstGeom>
          <a:solidFill>
            <a:srgbClr val="50B4FF"/>
          </a:solidFill>
          <a:ln>
            <a:solidFill>
              <a:srgbClr val="3B3B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881222" y="1975358"/>
            <a:ext cx="427956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Blue walls: Return 25% of player’s health.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7" name="dEMO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842939" y="3099332"/>
            <a:ext cx="5138738" cy="325437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7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3008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48"/>
                </p:tgtEl>
              </p:cMediaNode>
            </p:video>
            <p:video>
              <p:cMediaNode vol="80000">
                <p:cTn id="35" repeatCount="indefinite" fill="hold" display="0">
                  <p:stCondLst>
                    <p:cond delay="indefinite"/>
                  </p:stCondLst>
                </p:cTn>
                <p:tgtEl>
                  <p:spTgt spid="47"/>
                </p:tgtEl>
              </p:cMediaNode>
            </p:video>
          </p:childTnLst>
        </p:cTn>
      </p:par>
    </p:tnLst>
    <p:bldLst>
      <p:bldP spid="11" grpId="0" animBg="1"/>
      <p:bldP spid="2" grpId="0"/>
      <p:bldP spid="3" grpId="0" animBg="1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49" name="等腰三角形 48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: 圆角 3"/>
          <p:cNvSpPr/>
          <p:nvPr/>
        </p:nvSpPr>
        <p:spPr>
          <a:xfrm>
            <a:off x="4470577" y="1676681"/>
            <a:ext cx="1056068" cy="1046409"/>
          </a:xfrm>
          <a:prstGeom prst="roundRect">
            <a:avLst/>
          </a:prstGeom>
          <a:solidFill>
            <a:srgbClr val="50B4FF"/>
          </a:solidFill>
          <a:ln>
            <a:solidFill>
              <a:srgbClr val="3B3B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785972" y="1975358"/>
            <a:ext cx="427956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Blue walls: Return 25% of player’s health.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42939" y="3099332"/>
            <a:ext cx="5138738" cy="3254375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>
            <a:stCxn id="8" idx="1"/>
            <a:endCxn id="13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>
            <a:endCxn id="15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>
            <a:endCxn id="17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19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/>
          <p:cNvCxnSpPr>
            <a:endCxn id="21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>
            <a:endCxn id="23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26" name="组合 25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27" name="图片 26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8" name="图片 27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8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9" name="组合 28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30" name="图片 29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1" name="图片 30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8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 rot="1191353">
            <a:off x="523208" y="2601712"/>
            <a:ext cx="635358" cy="635358"/>
            <a:chOff x="-44605" y="789847"/>
            <a:chExt cx="635358" cy="635358"/>
          </a:xfrm>
        </p:grpSpPr>
        <p:pic>
          <p:nvPicPr>
            <p:cNvPr id="33" name="图片 32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4" name="图片 33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8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5" name="组合 34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  <a:noFill/>
        </p:grpSpPr>
        <p:pic>
          <p:nvPicPr>
            <p:cNvPr id="36" name="图片 3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  <a:grpFill/>
          </p:spPr>
        </p:pic>
        <p:pic>
          <p:nvPicPr>
            <p:cNvPr id="37" name="图片 3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  <a:grpFill/>
          </p:spPr>
        </p:pic>
      </p:grpSp>
      <p:grpSp>
        <p:nvGrpSpPr>
          <p:cNvPr id="38" name="组合 37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9" name="图片 38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0" name="图片 3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8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42" name="图片 41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3" name="图片 42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8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sp>
        <p:nvSpPr>
          <p:cNvPr id="44" name="文本框 43"/>
          <p:cNvSpPr txBox="1"/>
          <p:nvPr/>
        </p:nvSpPr>
        <p:spPr>
          <a:xfrm>
            <a:off x="4541481" y="574385"/>
            <a:ext cx="609492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l">
              <a:spcAft>
                <a:spcPts val="1200"/>
              </a:spcAft>
              <a:buNone/>
            </a:pPr>
            <a:r>
              <a:rPr lang="en-US" altLang="zh-CN" b="1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Special Wall Types</a:t>
            </a:r>
            <a:r>
              <a:rPr lang="en-US" altLang="zh-CN" b="0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 - Destructible walls with unique effects (repositioning, healing, gold rewards)</a:t>
            </a:r>
          </a:p>
        </p:txBody>
      </p:sp>
      <p:sp>
        <p:nvSpPr>
          <p:cNvPr id="45" name="矩形: 圆角 44"/>
          <p:cNvSpPr/>
          <p:nvPr/>
        </p:nvSpPr>
        <p:spPr>
          <a:xfrm>
            <a:off x="4470577" y="1697545"/>
            <a:ext cx="1056068" cy="1046409"/>
          </a:xfrm>
          <a:prstGeom prst="roundRect">
            <a:avLst/>
          </a:prstGeom>
          <a:solidFill>
            <a:srgbClr val="FFC832"/>
          </a:solidFill>
          <a:ln>
            <a:solidFill>
              <a:srgbClr val="3B3B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5795328" y="1722596"/>
            <a:ext cx="466312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Gold walls: Gain 2 coins.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Press </a:t>
            </a:r>
            <a:r>
              <a:rPr lang="en-US" altLang="zh-CN" dirty="0">
                <a:solidFill>
                  <a:srgbClr val="FFFF0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to ally NPCs with adequate coins.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7" name="Coin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826401" y="3099332"/>
            <a:ext cx="5138738" cy="32543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7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3" dur="23403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35" repeatCount="indefinite" fill="hold" display="0">
                  <p:stCondLst>
                    <p:cond delay="indefinite"/>
                  </p:stCondLst>
                </p:cTn>
                <p:tgtEl>
                  <p:spTgt spid="47"/>
                </p:tgtEl>
              </p:cMediaNode>
            </p:video>
          </p:childTnLst>
        </p:cTn>
      </p:par>
    </p:tnLst>
    <p:bldLst>
      <p:bldP spid="4" grpId="0" animBg="1"/>
      <p:bldP spid="5" grpId="0"/>
      <p:bldP spid="45" grpId="0" animBg="1"/>
      <p:bldP spid="4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42" name="等腰三角形 41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101474" y="1839538"/>
            <a:ext cx="7096259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Xinyu Jiang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: Instruct AI (mainly copilot), Idea, Debug, search for tank images &amp; sound effects, post-processing of images, make PPT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b="1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Yang Tian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: Instruct AI (mainly copilot), Idea, Debug, search for tank images &amp; sound effects, icon design, post-processing of sound effects, make poster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168963" y="4590850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  <a:endParaRPr lang="en-US" altLang="zh-CN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>
            <a:stCxn id="2" idx="1"/>
            <a:endCxn id="9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>
            <a:endCxn id="11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>
            <a:endCxn id="13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>
            <a:endCxn id="15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>
            <a:endCxn id="17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19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22" name="组合 21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23" name="图片 22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4" name="图片 23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5" name="组合 24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26" name="图片 2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7" name="图片 2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 rot="1191353">
            <a:off x="523208" y="2601712"/>
            <a:ext cx="635358" cy="635358"/>
            <a:chOff x="-44605" y="789847"/>
            <a:chExt cx="635358" cy="635358"/>
          </a:xfrm>
        </p:grpSpPr>
        <p:pic>
          <p:nvPicPr>
            <p:cNvPr id="29" name="图片 28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0" name="图片 2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  <a:noFill/>
        </p:grpSpPr>
        <p:pic>
          <p:nvPicPr>
            <p:cNvPr id="32" name="图片 31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  <a:grpFill/>
          </p:spPr>
        </p:pic>
        <p:pic>
          <p:nvPicPr>
            <p:cNvPr id="33" name="图片 32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  <a:grpFill/>
          </p:spPr>
        </p:pic>
      </p:grpSp>
      <p:grpSp>
        <p:nvGrpSpPr>
          <p:cNvPr id="34" name="组合 33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5" name="图片 34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6" name="图片 35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7" name="组合 36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38" name="图片 37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9" name="图片 38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sp>
        <p:nvSpPr>
          <p:cNvPr id="46" name="文本框 45"/>
          <p:cNvSpPr txBox="1"/>
          <p:nvPr/>
        </p:nvSpPr>
        <p:spPr>
          <a:xfrm>
            <a:off x="3818964" y="994072"/>
            <a:ext cx="32272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  <a:endParaRPr lang="zh-CN" altLang="en-US" sz="3600" b="1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L -0.01081 0.1333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7" y="666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780000">
                                      <p:cBhvr>
                                        <p:cTn id="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7" grpId="1"/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5" name="等腰三角形 4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椭圆 42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184817" y="4588077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>
            <a:stCxn id="7" idx="1"/>
            <a:endCxn id="12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>
            <a:endCxn id="14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/>
          <p:cNvCxnSpPr>
            <a:endCxn id="16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>
            <a:endCxn id="18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>
            <a:endCxn id="20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/>
          <p:cNvCxnSpPr>
            <a:endCxn id="22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25" name="组合 24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26" name="图片 2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7" name="图片 2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29" name="图片 28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0" name="图片 2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 rot="1191353">
            <a:off x="523208" y="2601712"/>
            <a:ext cx="635358" cy="635358"/>
            <a:chOff x="-44605" y="789847"/>
            <a:chExt cx="635358" cy="635358"/>
          </a:xfrm>
        </p:grpSpPr>
        <p:pic>
          <p:nvPicPr>
            <p:cNvPr id="32" name="图片 31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3" name="图片 32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  <a:noFill/>
        </p:grpSpPr>
        <p:pic>
          <p:nvPicPr>
            <p:cNvPr id="35" name="图片 34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  <a:grpFill/>
          </p:spPr>
        </p:pic>
        <p:pic>
          <p:nvPicPr>
            <p:cNvPr id="36" name="图片 35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  <a:grpFill/>
          </p:spPr>
        </p:pic>
      </p:grpSp>
      <p:grpSp>
        <p:nvGrpSpPr>
          <p:cNvPr id="37" name="组合 36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8" name="图片 37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9" name="图片 38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40" name="组合 39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41" name="图片 40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2" name="图片 41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sp>
        <p:nvSpPr>
          <p:cNvPr id="44" name="文本框 43"/>
          <p:cNvSpPr txBox="1"/>
          <p:nvPr/>
        </p:nvSpPr>
        <p:spPr>
          <a:xfrm>
            <a:off x="4101474" y="1839538"/>
            <a:ext cx="7096259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Xinyu Jiang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: Instruct AI (mainly copilot), Idea, Debug, Search for tank images &amp; sound effects, Post-processing of images, Make PPT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b="1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Yang Tian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: Instruct AI (mainly copilot), Idea, Debug, Search for tank images &amp; sound effects, Icon design, Post-processing of sound effects, Make poster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818964" y="994072"/>
            <a:ext cx="32272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  <a:endParaRPr lang="zh-CN" altLang="en-US" sz="3600" b="1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3862894" y="971695"/>
            <a:ext cx="37277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Future Prospect</a:t>
            </a:r>
            <a:endParaRPr lang="zh-CN" altLang="en-US" sz="3600" b="1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044721" y="1722599"/>
            <a:ext cx="647060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Develop an AI for Single-Player mode that is capable of mimicking a real player’s tank actions.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45" name="等腰三角形 44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椭圆 1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>
            <a:stCxn id="3" idx="1"/>
            <a:endCxn id="9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>
            <a:endCxn id="11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>
            <a:endCxn id="13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>
            <a:endCxn id="15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>
            <a:endCxn id="17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19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22" name="组合 21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23" name="图片 22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4" name="图片 23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5" name="组合 24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26" name="图片 2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7" name="图片 2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 rot="1191353">
            <a:off x="523208" y="2601712"/>
            <a:ext cx="635358" cy="635358"/>
            <a:chOff x="-44605" y="789847"/>
            <a:chExt cx="635358" cy="635358"/>
          </a:xfrm>
        </p:grpSpPr>
        <p:pic>
          <p:nvPicPr>
            <p:cNvPr id="29" name="图片 28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0" name="图片 2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  <a:noFill/>
        </p:grpSpPr>
        <p:pic>
          <p:nvPicPr>
            <p:cNvPr id="32" name="图片 31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  <a:grpFill/>
          </p:spPr>
        </p:pic>
        <p:pic>
          <p:nvPicPr>
            <p:cNvPr id="33" name="图片 32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  <a:grpFill/>
          </p:spPr>
        </p:pic>
      </p:grpSp>
      <p:grpSp>
        <p:nvGrpSpPr>
          <p:cNvPr id="34" name="组合 33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5" name="图片 34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6" name="图片 35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7" name="组合 36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38" name="图片 37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9" name="图片 38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aphicFrame>
        <p:nvGraphicFramePr>
          <p:cNvPr id="41" name="表格 40"/>
          <p:cNvGraphicFramePr>
            <a:graphicFrameLocks noGrp="1"/>
          </p:cNvGraphicFramePr>
          <p:nvPr/>
        </p:nvGraphicFramePr>
        <p:xfrm>
          <a:off x="3371240" y="347345"/>
          <a:ext cx="8634730" cy="616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5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Resources</a:t>
                      </a:r>
                      <a:endParaRPr lang="zh-CN" altLang="en-US" dirty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>
                    <a:lnL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miter lim="800000"/>
                    </a:lnL>
                    <a:lnR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round/>
                    </a:lnR>
                    <a:lnT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miter lim="800000"/>
                    </a:lnT>
                    <a:lnB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miter lim="800000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Source</a:t>
                      </a:r>
                      <a:endParaRPr lang="zh-CN" altLang="en-US" dirty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>
                    <a:lnL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round/>
                    </a:lnL>
                    <a:lnR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miter lim="800000"/>
                    </a:lnR>
                    <a:lnT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miter lim="800000"/>
                    </a:lnT>
                    <a:lnB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miter lim="800000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Pictures of hulls and weapons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miter lim="800000"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https://craftpix.net/freebies/free-2d-battle-tank-game-assets/?utm_campaign=Website&amp;utm_source=itch.io&amp;utm_medium=public</a:t>
                      </a: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chemeClr val="bg1">
                          <a:alpha val="100000"/>
                        </a:schemeClr>
                      </a:solidFill>
                      <a:prstDash val="dash"/>
                      <a:miter lim="800000"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shoot.mp3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https://www.epidemicsound.com/sound-effects</a:t>
                      </a:r>
                      <a:endParaRPr lang="zh-CN" altLang="en-US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chosen.mp3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https://www.epidemicsound.com/sound-effects</a:t>
                      </a:r>
                      <a:endParaRPr lang="zh-CN" altLang="en-US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confirm.mp3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https://588ku.com/ycaudio/50305.html</a:t>
                      </a:r>
                      <a:endParaRPr lang="zh-CN" altLang="en-US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menu.mp3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https://www.4399.com/flash/251405_3.htm</a:t>
                      </a:r>
                      <a:endParaRPr lang="zh-CN" altLang="en-US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Bingo.mp3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https://www.bilibili.com/video/BV1Cq4y1v7Pz</a:t>
                      </a: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climax.mp3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https://www.aigei.com/music/class/painful_aftermath_1?sub=jing_dian_tan_k_5</a:t>
                      </a:r>
                      <a:endParaRPr lang="zh-CN" altLang="en-US" sz="14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BulletCollideWithTank.mp3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https://588ku.com/ycaudio/52019.html</a:t>
                      </a:r>
                      <a:endParaRPr lang="zh-CN" altLang="en-US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BulletCollideWithWalls.mp3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https://588ku.com/ycaudio/89448.html</a:t>
                      </a: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collectCoins.mp3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https://588ku.com/ycaudio/83587.html</a:t>
                      </a:r>
                      <a:endParaRPr lang="zh-CN" altLang="en-US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explode.mp3 </a:t>
                      </a:r>
                      <a:endParaRPr lang="zh-CN" altLang="en-US" sz="1600" b="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https://588ku.com/ycaudio/50822.html</a:t>
                      </a: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middle.mp3 </a:t>
                      </a:r>
                      <a:endParaRPr lang="zh-CN" altLang="en-US" sz="1600" b="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https://www.aigei.com/music/class/painful_aftermath_1?sub=jing_dian_tan_k_5</a:t>
                      </a: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start.mp3 </a:t>
                      </a:r>
                      <a:endParaRPr lang="zh-CN" altLang="en-US" sz="1600" b="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https://www.aigei.com/music/class/painful_aftermath_1?sub=jing_dian_tan_k_5 </a:t>
                      </a: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032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wallBroken.mp3 </a:t>
                      </a:r>
                      <a:endParaRPr lang="zh-CN" altLang="en-US" sz="1600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rgbClr val="FFFF00"/>
                          </a:solidFill>
                          <a:latin typeface="Times New Roman" panose="02020603050405020304" charset="0"/>
                          <a:ea typeface="Times New Roman" panose="02020603050405020304" charset="0"/>
                          <a:cs typeface="Times New Roman" panose="02020603050405020304" charset="0"/>
                        </a:rPr>
                        <a:t>https://588ku.com/ycaudio/59397.html</a:t>
                      </a:r>
                      <a:endParaRPr lang="zh-CN" altLang="en-US" dirty="0">
                        <a:solidFill>
                          <a:srgbClr val="FFFF00"/>
                        </a:solidFill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L>
                    <a:lnR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R>
                    <a:lnT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T>
                    <a:lnB w="12700" cmpd="sng">
                      <a:solidFill>
                        <a:srgbClr val="FFFFFF">
                          <a:alpha val="100000"/>
                        </a:srgbClr>
                      </a:solidFill>
                      <a:prstDash val="dash"/>
                      <a:round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7037E-7 L -0.02643 0.131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8" y="655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00000">
                                      <p:cBhvr>
                                        <p:cTn id="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5" presetClass="emph" presetSubtype="0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1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8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20" name="等腰三角形 19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6" name="椭圆 5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>
            <a:stCxn id="3" idx="1"/>
            <a:endCxn id="17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28" name="直接连接符 27"/>
          <p:cNvCxnSpPr>
            <a:endCxn id="27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30" name="直接连接符 29"/>
          <p:cNvCxnSpPr>
            <a:endCxn id="29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32" name="直接连接符 31"/>
          <p:cNvCxnSpPr>
            <a:endCxn id="31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34" name="直接连接符 33"/>
          <p:cNvCxnSpPr>
            <a:endCxn id="33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直接连接符 35"/>
          <p:cNvCxnSpPr>
            <a:endCxn id="35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/>
        </p:nvGrpSpPr>
        <p:grpSpPr>
          <a:xfrm rot="13816053">
            <a:off x="-674196" y="789846"/>
            <a:ext cx="635358" cy="635358"/>
            <a:chOff x="-44605" y="789847"/>
            <a:chExt cx="635358" cy="635358"/>
          </a:xfrm>
        </p:grpSpPr>
        <p:pic>
          <p:nvPicPr>
            <p:cNvPr id="38" name="图片 37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0" name="图片 3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sp>
        <p:nvSpPr>
          <p:cNvPr id="2" name="矩形 1"/>
          <p:cNvSpPr/>
          <p:nvPr/>
        </p:nvSpPr>
        <p:spPr>
          <a:xfrm>
            <a:off x="5715912" y="1414058"/>
            <a:ext cx="2738247" cy="3619119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753435" y="2805430"/>
            <a:ext cx="3019725" cy="17532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Target: Reach the exit.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Obstacles: AI NPC’s attack. 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You have to survive it.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平行四边形 4"/>
          <p:cNvSpPr/>
          <p:nvPr/>
        </p:nvSpPr>
        <p:spPr>
          <a:xfrm rot="16200000">
            <a:off x="5285231" y="2032934"/>
            <a:ext cx="570333" cy="307293"/>
          </a:xfrm>
          <a:prstGeom prst="parallelogram">
            <a:avLst>
              <a:gd name="adj" fmla="val 5619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416751" y="1894663"/>
            <a:ext cx="3037408" cy="3936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034883" y="1894663"/>
            <a:ext cx="2738247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Single Player Mode</a:t>
            </a:r>
            <a:endParaRPr lang="zh-CN" altLang="en-US" dirty="0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642583" y="997736"/>
            <a:ext cx="884903" cy="85680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图片包含 绿色, 户外, 双, 仪表&#10;&#10;AI 生成的内容可能不正确。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753429" y="1088768"/>
            <a:ext cx="650578" cy="650578"/>
          </a:xfrm>
          <a:prstGeom prst="rect">
            <a:avLst/>
          </a:prstGeom>
        </p:spPr>
      </p:pic>
      <p:pic>
        <p:nvPicPr>
          <p:cNvPr id="15" name="图片 14" descr="图片包含 游戏机, 钟表, 火车, 黑暗&#10;&#10;AI 生成的内容可能不正确。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613231">
            <a:off x="6959862" y="1093370"/>
            <a:ext cx="237711" cy="536114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7200000">
                                      <p:cBhvr>
                                        <p:cTn id="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7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07407E-6 L 0.01485 -0.02824 C 0.01784 -0.03449 0.02253 -0.03773 0.02735 -0.03773 C 0.03269 -0.03773 0.03711 -0.03449 0.04011 -0.02824 L 0.05495 -4.07407E-6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47" y="-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5" presetClass="emph" presetSubtype="0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8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18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68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 tmFilter="0,0; .5, 1; 1, 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4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380"/>
                            </p:stCondLst>
                            <p:childTnLst>
                              <p:par>
                                <p:cTn id="5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640000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88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3" grpId="1" build="allAtOnce"/>
      <p:bldP spid="2" grpId="0" animBg="1"/>
      <p:bldP spid="4" grpId="0"/>
      <p:bldP spid="5" grpId="0" animBg="1"/>
      <p:bldP spid="7" grpId="0" animBg="1"/>
      <p:bldP spid="9" grpId="0" build="allAtOnce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85" name="等腰三角形 84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FFFF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5" name="椭圆 4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3" name="直接连接符 12"/>
          <p:cNvCxnSpPr>
            <a:stCxn id="4" idx="1"/>
            <a:endCxn id="12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5" name="直接连接符 14"/>
          <p:cNvCxnSpPr>
            <a:endCxn id="14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7" name="直接连接符 16"/>
          <p:cNvCxnSpPr>
            <a:endCxn id="16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9" name="直接连接符 18"/>
          <p:cNvCxnSpPr>
            <a:endCxn id="18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21" name="直接连接符 20"/>
          <p:cNvCxnSpPr>
            <a:endCxn id="20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23" name="直接连接符 22"/>
          <p:cNvCxnSpPr>
            <a:endCxn id="22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6" name="组合 5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7" name="图片 6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10" name="图片 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7" name="组合 26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28" name="图片 27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9" name="图片 28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 rot="1058140">
            <a:off x="508694" y="2601712"/>
            <a:ext cx="635358" cy="635358"/>
            <a:chOff x="-44605" y="789847"/>
            <a:chExt cx="635358" cy="635358"/>
          </a:xfrm>
        </p:grpSpPr>
        <p:pic>
          <p:nvPicPr>
            <p:cNvPr id="31" name="图片 30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2" name="图片 31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3" name="组合 32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</p:grpSpPr>
        <p:pic>
          <p:nvPicPr>
            <p:cNvPr id="34" name="图片 33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5" name="图片 34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6" name="组合 35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7" name="图片 36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8" name="图片 37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9" name="组合 38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40" name="图片 39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1" name="图片 40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  <p:pic>
        <p:nvPicPr>
          <p:cNvPr id="25" name="Rec Single Mode">
            <a:hlinkClick r:id="" action="ppaction://media"/>
          </p:cNvPr>
          <p:cNvPicPr/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55059" y="1028749"/>
            <a:ext cx="7677150" cy="4800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85" name="等腰三角形 84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0" name="矩形 59"/>
          <p:cNvSpPr/>
          <p:nvPr/>
        </p:nvSpPr>
        <p:spPr>
          <a:xfrm>
            <a:off x="4790693" y="735740"/>
            <a:ext cx="2810575" cy="4831472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FFFF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3" name="椭圆 2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3" name="直接连接符 12"/>
          <p:cNvCxnSpPr>
            <a:stCxn id="2" idx="1"/>
            <a:endCxn id="12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5" name="直接连接符 14"/>
          <p:cNvCxnSpPr>
            <a:endCxn id="14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7" name="直接连接符 16"/>
          <p:cNvCxnSpPr>
            <a:endCxn id="16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9" name="直接连接符 18"/>
          <p:cNvCxnSpPr>
            <a:endCxn id="18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21" name="直接连接符 20"/>
          <p:cNvCxnSpPr>
            <a:endCxn id="20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23" name="直接连接符 22"/>
          <p:cNvCxnSpPr>
            <a:endCxn id="22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5" name="组合 4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6" name="图片 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7" name="图片 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7" name="组合 26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28" name="图片 27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9" name="图片 28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 rot="1058140">
            <a:off x="508694" y="2601712"/>
            <a:ext cx="635358" cy="635358"/>
            <a:chOff x="-44605" y="789847"/>
            <a:chExt cx="635358" cy="635358"/>
          </a:xfrm>
        </p:grpSpPr>
        <p:pic>
          <p:nvPicPr>
            <p:cNvPr id="31" name="图片 30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2" name="图片 31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3" name="组合 32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</p:grpSpPr>
        <p:pic>
          <p:nvPicPr>
            <p:cNvPr id="34" name="图片 33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5" name="图片 34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6" name="组合 35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7" name="图片 36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8" name="图片 37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9" name="组合 38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40" name="图片 39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1" name="图片 40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sp>
        <p:nvSpPr>
          <p:cNvPr id="50" name="矩形 49"/>
          <p:cNvSpPr/>
          <p:nvPr/>
        </p:nvSpPr>
        <p:spPr>
          <a:xfrm>
            <a:off x="8505474" y="738196"/>
            <a:ext cx="2812330" cy="4831472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465997" y="2175087"/>
            <a:ext cx="2891224" cy="28613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Two players are </a:t>
            </a:r>
            <a:r>
              <a:rPr lang="en-US" altLang="zh-CN" b="1" dirty="0">
                <a:solidFill>
                  <a:srgbClr val="FF00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components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.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Target: First to reach the exit or  defeat another player.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Obstacles: Attacks from</a:t>
            </a: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the other player and his ally NPCs.</a:t>
            </a:r>
          </a:p>
        </p:txBody>
      </p:sp>
      <p:sp>
        <p:nvSpPr>
          <p:cNvPr id="51" name="平行四边形 50"/>
          <p:cNvSpPr/>
          <p:nvPr/>
        </p:nvSpPr>
        <p:spPr>
          <a:xfrm rot="16200000">
            <a:off x="4357995" y="1357072"/>
            <a:ext cx="570333" cy="307293"/>
          </a:xfrm>
          <a:prstGeom prst="parallelogram">
            <a:avLst>
              <a:gd name="adj" fmla="val 56197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4489515" y="1218801"/>
            <a:ext cx="3111753" cy="3936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平行四边形 61"/>
          <p:cNvSpPr/>
          <p:nvPr/>
        </p:nvSpPr>
        <p:spPr>
          <a:xfrm rot="16200000">
            <a:off x="8089968" y="1354616"/>
            <a:ext cx="570333" cy="307293"/>
          </a:xfrm>
          <a:prstGeom prst="parallelogram">
            <a:avLst>
              <a:gd name="adj" fmla="val 5619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9475645" y="325105"/>
            <a:ext cx="885190" cy="856615"/>
            <a:chOff x="14854" y="507"/>
            <a:chExt cx="1394" cy="1349"/>
          </a:xfrm>
        </p:grpSpPr>
        <p:sp>
          <p:nvSpPr>
            <p:cNvPr id="54" name="椭圆 53"/>
            <p:cNvSpPr/>
            <p:nvPr/>
          </p:nvSpPr>
          <p:spPr>
            <a:xfrm>
              <a:off x="14854" y="507"/>
              <a:ext cx="1394" cy="1349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6" name="图片 55" descr="图片包含 绿色, 户外, 双, 仪表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15028" y="650"/>
              <a:ext cx="1025" cy="1025"/>
            </a:xfrm>
            <a:prstGeom prst="rect">
              <a:avLst/>
            </a:prstGeom>
          </p:spPr>
        </p:pic>
        <p:pic>
          <p:nvPicPr>
            <p:cNvPr id="58" name="图片 57" descr="图片包含 游戏机, 钟表, 火车, 黑暗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15353" y="787"/>
              <a:ext cx="374" cy="844"/>
            </a:xfrm>
            <a:prstGeom prst="rect">
              <a:avLst/>
            </a:prstGeom>
          </p:spPr>
        </p:pic>
      </p:grpSp>
      <p:sp>
        <p:nvSpPr>
          <p:cNvPr id="61" name="文本框 60"/>
          <p:cNvSpPr txBox="1"/>
          <p:nvPr/>
        </p:nvSpPr>
        <p:spPr>
          <a:xfrm>
            <a:off x="4790652" y="2175087"/>
            <a:ext cx="2907580" cy="195283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Two players are </a:t>
            </a:r>
            <a:r>
              <a:rPr lang="en-US" altLang="zh-CN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cooperators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.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Target: Both reach the exit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Obstacles: AI NPC’s attack. 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5438324" y="1225558"/>
            <a:ext cx="161223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Escape Mode</a:t>
            </a:r>
            <a:endParaRPr lang="zh-CN" altLang="en-US" dirty="0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6598919" y="5775459"/>
            <a:ext cx="5837333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Additional option: Dark Mode</a:t>
            </a:r>
          </a:p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(restrict both players’ vision to an ellipse).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5749925" y="319405"/>
            <a:ext cx="885190" cy="85661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5857875" y="418465"/>
            <a:ext cx="668020" cy="662940"/>
            <a:chOff x="9225" y="659"/>
            <a:chExt cx="1052" cy="1044"/>
          </a:xfrm>
        </p:grpSpPr>
        <p:pic>
          <p:nvPicPr>
            <p:cNvPr id="72" name="图片 71" descr="图片包含 户外, 双, 站, 侧面&#10;&#10;AI 生成的内容可能不正确。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225" y="659"/>
              <a:ext cx="1052" cy="1044"/>
            </a:xfrm>
            <a:prstGeom prst="rect">
              <a:avLst/>
            </a:prstGeom>
          </p:spPr>
        </p:pic>
        <p:pic>
          <p:nvPicPr>
            <p:cNvPr id="74" name="图片 73" descr="图片包含 黑暗, 标志, 街道, 游戏机&#10;&#10;AI 生成的内容可能不正确。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564" y="777"/>
              <a:ext cx="386" cy="865"/>
            </a:xfrm>
            <a:prstGeom prst="rect">
              <a:avLst/>
            </a:prstGeom>
          </p:spPr>
        </p:pic>
      </p:grpSp>
      <p:grpSp>
        <p:nvGrpSpPr>
          <p:cNvPr id="79" name="组合 78"/>
          <p:cNvGrpSpPr/>
          <p:nvPr/>
        </p:nvGrpSpPr>
        <p:grpSpPr>
          <a:xfrm>
            <a:off x="3739229" y="4507538"/>
            <a:ext cx="3513199" cy="2102243"/>
            <a:chOff x="8384804" y="4594756"/>
            <a:chExt cx="3513199" cy="2102243"/>
          </a:xfrm>
        </p:grpSpPr>
        <p:sp>
          <p:nvSpPr>
            <p:cNvPr id="78" name="矩形 77"/>
            <p:cNvSpPr/>
            <p:nvPr/>
          </p:nvSpPr>
          <p:spPr>
            <a:xfrm>
              <a:off x="8384804" y="4594756"/>
              <a:ext cx="3510241" cy="21022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7" name="图片 76" descr="手机屏幕的截图&#10;&#10;AI 生成的内容可能不正确。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384804" y="4594756"/>
              <a:ext cx="3513199" cy="2102243"/>
            </a:xfrm>
            <a:prstGeom prst="rect">
              <a:avLst/>
            </a:prstGeom>
          </p:spPr>
        </p:pic>
      </p:grpSp>
      <p:sp>
        <p:nvSpPr>
          <p:cNvPr id="63" name="矩形 62"/>
          <p:cNvSpPr/>
          <p:nvPr/>
        </p:nvSpPr>
        <p:spPr>
          <a:xfrm>
            <a:off x="8208332" y="1216514"/>
            <a:ext cx="3109485" cy="393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文本框 52"/>
          <p:cNvSpPr txBox="1"/>
          <p:nvPr/>
        </p:nvSpPr>
        <p:spPr>
          <a:xfrm>
            <a:off x="9170804" y="1218800"/>
            <a:ext cx="148166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Battle Mode</a:t>
            </a:r>
            <a:endParaRPr lang="zh-CN" altLang="en-US" dirty="0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  <p:sp>
        <p:nvSpPr>
          <p:cNvPr id="42" name="文本框 41"/>
          <p:cNvSpPr txBox="1"/>
          <p:nvPr userDrawn="1"/>
        </p:nvSpPr>
        <p:spPr>
          <a:xfrm>
            <a:off x="12051030" y="5377180"/>
            <a:ext cx="309880" cy="36830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000" tmFilter="0,0; .5, 1; 1, 1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000" tmFilter="0,0; .5, 1; 1, 1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1" grpId="0" animBg="1"/>
      <p:bldP spid="52" grpId="0" animBg="1"/>
      <p:bldP spid="62" grpId="0" animBg="1"/>
      <p:bldP spid="61" grpId="0"/>
      <p:bldP spid="64" grpId="0"/>
      <p:bldP spid="63" grpId="0" animBg="1"/>
      <p:bldP spid="53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85" name="等腰三角形 84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FFFF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5" name="椭圆 4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3" name="直接连接符 12"/>
          <p:cNvCxnSpPr>
            <a:stCxn id="4" idx="1"/>
            <a:endCxn id="12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5" name="直接连接符 14"/>
          <p:cNvCxnSpPr>
            <a:endCxn id="14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7" name="直接连接符 16"/>
          <p:cNvCxnSpPr>
            <a:endCxn id="16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19" name="直接连接符 18"/>
          <p:cNvCxnSpPr>
            <a:endCxn id="18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21" name="直接连接符 20"/>
          <p:cNvCxnSpPr>
            <a:endCxn id="20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cxnSp>
        <p:nvCxnSpPr>
          <p:cNvPr id="23" name="直接连接符 22"/>
          <p:cNvCxnSpPr>
            <a:endCxn id="22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6" name="组合 5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7" name="图片 6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10" name="图片 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7" name="组合 26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28" name="图片 27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9" name="图片 28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 rot="1058140">
            <a:off x="508694" y="2601712"/>
            <a:ext cx="635358" cy="635358"/>
            <a:chOff x="-44605" y="789847"/>
            <a:chExt cx="635358" cy="635358"/>
          </a:xfrm>
        </p:grpSpPr>
        <p:pic>
          <p:nvPicPr>
            <p:cNvPr id="31" name="图片 30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2" name="图片 31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3" name="组合 32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</p:grpSpPr>
        <p:pic>
          <p:nvPicPr>
            <p:cNvPr id="34" name="图片 33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5" name="图片 34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6" name="组合 35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7" name="图片 36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8" name="图片 37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9" name="组合 38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40" name="图片 39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1" name="图片 40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  <p:pic>
        <p:nvPicPr>
          <p:cNvPr id="25" name="20251227_221834">
            <a:hlinkClick r:id="" action="ppaction://media"/>
          </p:cNvPr>
          <p:cNvPicPr/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77908" y="922950"/>
            <a:ext cx="7677150" cy="4800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61" name="等腰三角形 60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5" name="椭圆 4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>
            <a:stCxn id="4" idx="1"/>
            <a:endCxn id="10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>
            <a:endCxn id="12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连接符 14"/>
          <p:cNvCxnSpPr>
            <a:endCxn id="14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/>
          <p:cNvCxnSpPr>
            <a:endCxn id="16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>
            <a:endCxn id="18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>
            <a:endCxn id="20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23" name="组合 22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24" name="图片 23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5" name="图片 24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6" name="组合 25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27" name="图片 26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10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8" name="图片 27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11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9" name="组合 28"/>
          <p:cNvGrpSpPr/>
          <p:nvPr/>
        </p:nvGrpSpPr>
        <p:grpSpPr>
          <a:xfrm rot="1058140">
            <a:off x="508694" y="2601712"/>
            <a:ext cx="635358" cy="635358"/>
            <a:chOff x="-44605" y="789847"/>
            <a:chExt cx="635358" cy="635358"/>
          </a:xfrm>
        </p:grpSpPr>
        <p:pic>
          <p:nvPicPr>
            <p:cNvPr id="30" name="图片 29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10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1" name="图片 30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11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  <a:noFill/>
        </p:grpSpPr>
        <p:pic>
          <p:nvPicPr>
            <p:cNvPr id="33" name="图片 32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10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  <a:grpFill/>
          </p:spPr>
        </p:pic>
        <p:pic>
          <p:nvPicPr>
            <p:cNvPr id="34" name="图片 33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11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  <a:grpFill/>
          </p:spPr>
        </p:pic>
      </p:grpSp>
      <p:grpSp>
        <p:nvGrpSpPr>
          <p:cNvPr id="35" name="组合 34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6" name="图片 3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10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7" name="图片 3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11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8" name="组合 37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39" name="图片 38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10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0" name="图片 3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11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pic>
        <p:nvPicPr>
          <p:cNvPr id="42" name="WASD mov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107302" y="1384769"/>
            <a:ext cx="2310690" cy="1554365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5141910" y="649268"/>
            <a:ext cx="214121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Press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WASD</a:t>
            </a:r>
          </a:p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Control directions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173803" y="3515834"/>
            <a:ext cx="214121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Mouse</a:t>
            </a:r>
          </a:p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Aim turret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5" name="Mouse Aim Turret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101847" y="4194812"/>
            <a:ext cx="2310691" cy="1554365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7820410" y="680087"/>
            <a:ext cx="2832963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Single left click</a:t>
            </a:r>
          </a:p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Fire bullet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7" name="Single left click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8081544" y="1384770"/>
            <a:ext cx="2310691" cy="1564736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8234522" y="3530634"/>
            <a:ext cx="2004734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Press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en-US" altLang="zh-CN" dirty="0">
                <a:solidFill>
                  <a:srgbClr val="FFFF0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E</a:t>
            </a:r>
          </a:p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Exit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9" name="Exit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081544" y="4194812"/>
            <a:ext cx="2310691" cy="155436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-0.00047 L 0.00052 -0.00024 C 0.00274 -0.00024 0.00508 4.44444E-6 0.00729 0.00046 C 0.00794 0.00069 0.00872 0.00092 0.00912 0.00162 C 0.01029 0.00324 0.01133 0.00532 0.01237 0.0074 L 0.01354 0.00949 C 0.0138 0.01088 0.0138 0.01203 0.01419 0.01296 C 0.01458 0.01412 0.01511 0.01458 0.0155 0.01527 C 0.01862 0.02268 0.01497 0.0155 0.01784 0.02129 C 0.01823 0.02222 0.01836 0.02338 0.01862 0.02476 C 0.01901 0.02615 0.01966 0.02731 0.01979 0.02916 C 0.02044 0.03356 0.02057 0.03819 0.02109 0.04305 C 0.02122 0.0449 0.02162 0.04675 0.02175 0.04861 C 0.02201 0.05023 0.02227 0.05162 0.0224 0.05347 C 0.02279 0.05717 0.02305 0.06111 0.02357 0.06481 L 0.02487 0.07407 C 0.02552 0.0831 0.02604 0.09236 0.02669 0.10138 C 0.02695 0.10393 0.02721 0.10625 0.02734 0.10833 C 0.02761 0.11157 0.02774 0.11458 0.028 0.11759 C 0.02891 0.12615 0.02865 0.11851 0.02865 0.12569 L 0.02865 0.12708 " pathEditMode="relative" rAng="0" ptsTypes="AAAAAAAAAAAAAAAAAAAAA"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6" y="636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960000">
                                      <p:cBhvr>
                                        <p:cTn id="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6" presetClass="emph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5" presetClass="emph" presetSubtype="0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5" dur="indefinite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60"/>
                            </p:stCondLst>
                            <p:childTnLst>
                              <p:par>
                                <p:cTn id="1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9800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680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3606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4" dur="5355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5" repeatCount="indefinite" fill="hold" display="0">
                  <p:stCondLst>
                    <p:cond delay="indefinite"/>
                  </p:stCondLst>
                </p:cTn>
                <p:tgtEl>
                  <p:spTgt spid="42"/>
                </p:tgtEl>
              </p:cMediaNode>
            </p:video>
            <p:video>
              <p:cMediaNode vol="80000">
                <p:cTn id="66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  <p:video>
              <p:cMediaNode vol="80000">
                <p:cTn id="67" repeatCount="indefinite" fill="hold" display="0">
                  <p:stCondLst>
                    <p:cond delay="indefinite"/>
                  </p:stCondLst>
                </p:cTn>
                <p:tgtEl>
                  <p:spTgt spid="47"/>
                </p:tgtEl>
              </p:cMediaNode>
            </p:video>
            <p:video>
              <p:cMediaNode vol="80000">
                <p:cTn id="68" repeatCount="indefinite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</p:childTnLst>
        </p:cTn>
      </p:par>
    </p:tnLst>
    <p:bldLst>
      <p:bldP spid="22" grpId="0" build="allAtOnce"/>
      <p:bldP spid="43" grpId="0"/>
      <p:bldP spid="44" grpId="0"/>
      <p:bldP spid="46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54" name="等腰三角形 53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>
            <a:stCxn id="4" idx="1"/>
            <a:endCxn id="9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>
            <a:endCxn id="11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>
            <a:endCxn id="13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>
            <a:endCxn id="15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>
            <a:endCxn id="17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19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22" name="组合 21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23" name="图片 22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4" name="图片 23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5" name="组合 24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26" name="图片 2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7" name="图片 2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 rot="1058140">
            <a:off x="508694" y="2601712"/>
            <a:ext cx="635358" cy="635358"/>
            <a:chOff x="-44605" y="789847"/>
            <a:chExt cx="635358" cy="635358"/>
          </a:xfrm>
        </p:grpSpPr>
        <p:pic>
          <p:nvPicPr>
            <p:cNvPr id="29" name="图片 28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0" name="图片 2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  <a:noFill/>
        </p:grpSpPr>
        <p:pic>
          <p:nvPicPr>
            <p:cNvPr id="32" name="图片 31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  <a:grpFill/>
          </p:spPr>
        </p:pic>
        <p:pic>
          <p:nvPicPr>
            <p:cNvPr id="33" name="图片 32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  <a:grpFill/>
          </p:spPr>
        </p:pic>
      </p:grpSp>
      <p:grpSp>
        <p:nvGrpSpPr>
          <p:cNvPr id="34" name="组合 33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5" name="图片 34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6" name="图片 35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7" name="组合 36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38" name="图片 37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2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9" name="图片 38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3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pic>
        <p:nvPicPr>
          <p:cNvPr id="44" name="图片 43" descr="卡通人物&#10;&#10;AI 生成的内容可能不正确。"/>
          <p:cNvPicPr>
            <a:picLocks noChangeAspect="1"/>
          </p:cNvPicPr>
          <p:nvPr/>
        </p:nvPicPr>
        <p:blipFill>
          <a:blip r:embed="rId4"/>
          <a:srcRect l="8075" t="3538" r="5162"/>
          <a:stretch>
            <a:fillRect/>
          </a:stretch>
        </p:blipFill>
        <p:spPr>
          <a:xfrm>
            <a:off x="5526332" y="4140768"/>
            <a:ext cx="902272" cy="1067775"/>
          </a:xfrm>
          <a:prstGeom prst="rect">
            <a:avLst/>
          </a:prstGeom>
        </p:spPr>
      </p:pic>
      <p:pic>
        <p:nvPicPr>
          <p:cNvPr id="46" name="图片 45" descr="窗户外的风景&#10;&#10;AI 生成的内容可能不正确。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0742" y="4137986"/>
            <a:ext cx="1070153" cy="1067775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4140201" y="3150619"/>
            <a:ext cx="6741884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US" altLang="zh-CN" b="1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Cross-Platform Support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:</a:t>
            </a:r>
            <a:r>
              <a:rPr lang="zh-CN" altLang="en-US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The game</a:t>
            </a:r>
            <a:r>
              <a:rPr lang="en-US" altLang="zh-CN" b="0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zh-CN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supports</a:t>
            </a:r>
            <a:r>
              <a:rPr lang="en-US" altLang="zh-CN" b="0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both macOS system and Windows system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4140201" y="2159113"/>
            <a:ext cx="6741884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US" altLang="zh-CN" b="1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Online support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: Based on a server, in </a:t>
            </a:r>
            <a:r>
              <a:rPr lang="en-US" altLang="zh-CN" dirty="0" err="1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mulit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-player mode, two players can operate their tanks on different devices.</a:t>
            </a:r>
            <a:endParaRPr lang="en-US" altLang="zh-CN" b="0" i="0" dirty="0">
              <a:solidFill>
                <a:srgbClr val="FFFF00"/>
              </a:solidFill>
              <a:effectLst/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140201" y="1247365"/>
            <a:ext cx="609492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US" altLang="zh-CN" b="1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Randoml</a:t>
            </a:r>
            <a:r>
              <a:rPr lang="en-US" altLang="zh-CN" b="1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y Generated Maze</a:t>
            </a:r>
            <a:r>
              <a:rPr lang="en-US" altLang="zh-CN" b="0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- Every game features a unique randomly generated maze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-3.7037E-7 L 0.00078 0.00023 C 0.00182 0.00139 0.00312 0.00255 0.00443 0.00417 C 0.00586 0.00602 0.00716 0.00972 0.0082 0.01273 C 0.00963 0.0169 0.00911 0.01482 0.01028 0.01921 C 0.01028 0.0213 0.01041 0.02361 0.01068 0.02569 C 0.01172 0.03681 0.0112 0.02662 0.01185 0.03472 C 0.01198 0.03634 0.01211 0.03819 0.01224 0.04005 C 0.01276 0.04583 0.01276 0.04306 0.01315 0.04977 C 0.01328 0.05208 0.01354 0.05463 0.01354 0.05741 C 0.01367 0.06019 0.0138 0.06296 0.01393 0.06574 C 0.01419 0.07037 0.01484 0.07894 0.01484 0.0794 C 0.01497 0.08472 0.01497 0.09074 0.01523 0.0963 C 0.01536 0.09884 0.01575 0.10116 0.01575 0.10417 C 0.01575 0.11389 0.01575 0.12338 0.01575 0.1331 L 0.01393 0.13588 " pathEditMode="relative" rAng="0" ptsTypes="AAAAAAAAAAAAAA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2" y="678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60000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5" presetClass="emph" presetSubtype="0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5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4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48" grpId="0"/>
      <p:bldP spid="49" grpId="0"/>
      <p:bldP spid="5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48" name="等腰三角形 47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>
            <a:stCxn id="4" idx="1"/>
            <a:endCxn id="9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>
            <a:endCxn id="11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>
            <a:endCxn id="13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>
            <a:endCxn id="15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>
            <a:endCxn id="17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endCxn id="19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22" name="组合 21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23" name="图片 22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4" name="图片 23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5" name="组合 24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26" name="图片 2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27" name="图片 2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28" name="组合 27"/>
          <p:cNvGrpSpPr/>
          <p:nvPr/>
        </p:nvGrpSpPr>
        <p:grpSpPr>
          <a:xfrm rot="1191353">
            <a:off x="523208" y="2601712"/>
            <a:ext cx="635358" cy="635358"/>
            <a:chOff x="-44605" y="789847"/>
            <a:chExt cx="635358" cy="635358"/>
          </a:xfrm>
        </p:grpSpPr>
        <p:pic>
          <p:nvPicPr>
            <p:cNvPr id="29" name="图片 28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0" name="图片 2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1" name="组合 30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  <a:noFill/>
        </p:grpSpPr>
        <p:pic>
          <p:nvPicPr>
            <p:cNvPr id="32" name="图片 31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  <a:grpFill/>
          </p:spPr>
        </p:pic>
        <p:pic>
          <p:nvPicPr>
            <p:cNvPr id="33" name="图片 32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  <a:grpFill/>
          </p:spPr>
        </p:pic>
      </p:grpSp>
      <p:grpSp>
        <p:nvGrpSpPr>
          <p:cNvPr id="34" name="组合 33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35" name="图片 34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6" name="图片 35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7" name="组合 36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38" name="图片 37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9" name="图片 38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sp>
        <p:nvSpPr>
          <p:cNvPr id="41" name="文本框 40"/>
          <p:cNvSpPr txBox="1"/>
          <p:nvPr/>
        </p:nvSpPr>
        <p:spPr>
          <a:xfrm>
            <a:off x="3920300" y="363104"/>
            <a:ext cx="609492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US" altLang="zh-CN" b="1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Smart AI NPCs</a:t>
            </a:r>
            <a:r>
              <a:rPr lang="en-US" altLang="zh-CN" b="0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 - Enemies with pathfinding and strategic behavior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3920300" y="4494073"/>
            <a:ext cx="6094926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US" altLang="zh-CN" b="1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Immersive Audio</a:t>
            </a:r>
            <a:r>
              <a:rPr lang="en-US" altLang="zh-CN" b="0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 - Dynamic background music and spatial sound effects with 3D positioning. Sound effects attenuate based on distance from the camera</a:t>
            </a:r>
          </a:p>
        </p:txBody>
      </p:sp>
      <p:pic>
        <p:nvPicPr>
          <p:cNvPr id="3" name="NPC hit wallss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14423" y="1315460"/>
            <a:ext cx="4787186" cy="27552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  <p:sp>
        <p:nvSpPr>
          <p:cNvPr id="7" name="文本框 6"/>
          <p:cNvSpPr txBox="1"/>
          <p:nvPr userDrawn="1"/>
        </p:nvSpPr>
        <p:spPr>
          <a:xfrm>
            <a:off x="3920343" y="5472165"/>
            <a:ext cx="5818058" cy="1260788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 b="1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Fairness</a:t>
            </a:r>
            <a:r>
              <a:rPr lang="en-US" altLang="zh-CN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en-US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-</a:t>
            </a:r>
            <a:r>
              <a:rPr lang="en-US" altLang="zh-CN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The game uses a fixed logical resolution independent of the actual window size. Players see the same game area with identical zoom levels. Plus, none of the two maps generated are the same.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4.44444E-6 L 0.00039 0.1310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655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600000">
                                      <p:cBhvr>
                                        <p:cTn id="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5" presetClass="emph" presetSubtype="0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1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00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0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6" grpId="0"/>
      <p:bldP spid="6" grpId="1"/>
      <p:bldP spid="41" grpId="0"/>
      <p:bldP spid="42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/>
          <p:cNvGrpSpPr/>
          <p:nvPr/>
        </p:nvGrpSpPr>
        <p:grpSpPr>
          <a:xfrm>
            <a:off x="0" y="0"/>
            <a:ext cx="3585200" cy="6858002"/>
            <a:chOff x="0" y="0"/>
            <a:chExt cx="3585200" cy="6858002"/>
          </a:xfrm>
        </p:grpSpPr>
        <p:sp>
          <p:nvSpPr>
            <p:cNvPr id="56" name="等腰三角形 55"/>
            <p:cNvSpPr/>
            <p:nvPr/>
          </p:nvSpPr>
          <p:spPr>
            <a:xfrm rot="5400000">
              <a:off x="-382178" y="2890623"/>
              <a:ext cx="6858002" cy="1076755"/>
            </a:xfrm>
            <a:prstGeom prst="triangle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0" y="0"/>
              <a:ext cx="2497542" cy="6858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541481" y="574385"/>
            <a:ext cx="609492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l">
              <a:spcAft>
                <a:spcPts val="1200"/>
              </a:spcAft>
              <a:buNone/>
            </a:pPr>
            <a:r>
              <a:rPr lang="en-US" altLang="zh-CN" b="1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Special Wall Types</a:t>
            </a:r>
            <a:r>
              <a:rPr lang="en-US" altLang="zh-CN" b="0" i="0" dirty="0">
                <a:solidFill>
                  <a:srgbClr val="FFFF00"/>
                </a:solidFill>
                <a:effectLst/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 - Destructible walls with unique effects (repositioning, healing, gold rewards)</a:t>
            </a:r>
          </a:p>
        </p:txBody>
      </p:sp>
      <p:sp>
        <p:nvSpPr>
          <p:cNvPr id="11" name="矩形: 圆角 10"/>
          <p:cNvSpPr/>
          <p:nvPr/>
        </p:nvSpPr>
        <p:spPr>
          <a:xfrm>
            <a:off x="4470577" y="1673300"/>
            <a:ext cx="1056068" cy="1046409"/>
          </a:xfrm>
          <a:prstGeom prst="roundRect">
            <a:avLst/>
          </a:prstGeom>
          <a:solidFill>
            <a:srgbClr val="8B5A2B"/>
          </a:solidFill>
          <a:ln>
            <a:solidFill>
              <a:srgbClr val="3B3B3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873023" y="1605115"/>
            <a:ext cx="4776929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Brown walls: Collect it for future use.</a:t>
            </a:r>
          </a:p>
          <a:p>
            <a:endParaRPr lang="en-US" altLang="zh-CN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Press </a:t>
            </a:r>
            <a:r>
              <a:rPr lang="en-US" altLang="zh-CN" dirty="0">
                <a:solidFill>
                  <a:srgbClr val="FFFF0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Space</a:t>
            </a:r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 to place the wall anywhere reasonable you like.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-1161915" y="557011"/>
            <a:ext cx="2323830" cy="5743977"/>
          </a:xfrm>
          <a:prstGeom prst="ellipse">
            <a:avLst/>
          </a:prstGeom>
          <a:noFill/>
          <a:ln w="57150">
            <a:solidFill>
              <a:srgbClr val="FFFFFF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967527" y="738195"/>
            <a:ext cx="16228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Game Modes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542048" y="2688067"/>
            <a:ext cx="1141993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Features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554926" y="3648133"/>
            <a:ext cx="1408829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Innovations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051237" y="5609932"/>
            <a:ext cx="172939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Statements</a:t>
            </a:r>
            <a:endParaRPr lang="zh-CN" altLang="en-US" dirty="0">
              <a:solidFill>
                <a:srgbClr val="FFFF00"/>
              </a:solidFill>
              <a:latin typeface="Times New Roman" panose="02020603050405020304" charset="0"/>
              <a:ea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490706" y="850011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连接符 16"/>
          <p:cNvCxnSpPr>
            <a:stCxn id="9" idx="1"/>
            <a:endCxn id="16" idx="6"/>
          </p:cNvCxnSpPr>
          <p:nvPr/>
        </p:nvCxnSpPr>
        <p:spPr>
          <a:xfrm flipH="1">
            <a:off x="624627" y="922861"/>
            <a:ext cx="34290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919998" y="183953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>
            <a:endCxn id="18" idx="6"/>
          </p:cNvCxnSpPr>
          <p:nvPr/>
        </p:nvCxnSpPr>
        <p:spPr>
          <a:xfrm flipH="1" flipV="1">
            <a:off x="1053917" y="191156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1074547" y="2805444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>
            <a:endCxn id="20" idx="6"/>
          </p:cNvCxnSpPr>
          <p:nvPr/>
        </p:nvCxnSpPr>
        <p:spPr>
          <a:xfrm flipH="1" flipV="1">
            <a:off x="1208466" y="2877475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1080992" y="3758475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/>
          <p:cNvCxnSpPr>
            <a:endCxn id="22" idx="6"/>
          </p:cNvCxnSpPr>
          <p:nvPr/>
        </p:nvCxnSpPr>
        <p:spPr>
          <a:xfrm flipH="1" flipV="1">
            <a:off x="1214911" y="3830506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952200" y="4711508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>
            <a:endCxn id="24" idx="6"/>
          </p:cNvCxnSpPr>
          <p:nvPr/>
        </p:nvCxnSpPr>
        <p:spPr>
          <a:xfrm flipH="1" flipV="1">
            <a:off x="1086119" y="4783539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591592" y="5716050"/>
            <a:ext cx="133919" cy="144061"/>
          </a:xfrm>
          <a:prstGeom prst="ellipse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>
            <a:endCxn id="26" idx="6"/>
          </p:cNvCxnSpPr>
          <p:nvPr/>
        </p:nvCxnSpPr>
        <p:spPr>
          <a:xfrm flipH="1" flipV="1">
            <a:off x="725511" y="5788081"/>
            <a:ext cx="342902" cy="81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1390380" y="1722599"/>
            <a:ext cx="189802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Basic Controls</a:t>
            </a:r>
          </a:p>
        </p:txBody>
      </p:sp>
      <p:grpSp>
        <p:nvGrpSpPr>
          <p:cNvPr id="29" name="组合 28"/>
          <p:cNvGrpSpPr/>
          <p:nvPr/>
        </p:nvGrpSpPr>
        <p:grpSpPr>
          <a:xfrm rot="21004356">
            <a:off x="-6025" y="791421"/>
            <a:ext cx="635358" cy="635358"/>
            <a:chOff x="-44605" y="789847"/>
            <a:chExt cx="635358" cy="635358"/>
          </a:xfrm>
        </p:grpSpPr>
        <p:pic>
          <p:nvPicPr>
            <p:cNvPr id="30" name="图片 29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1" name="图片 30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2" name="组合 31"/>
          <p:cNvGrpSpPr/>
          <p:nvPr/>
        </p:nvGrpSpPr>
        <p:grpSpPr>
          <a:xfrm rot="484941">
            <a:off x="353163" y="1665920"/>
            <a:ext cx="635358" cy="635358"/>
            <a:chOff x="-44605" y="789847"/>
            <a:chExt cx="635358" cy="635358"/>
          </a:xfrm>
        </p:grpSpPr>
        <p:pic>
          <p:nvPicPr>
            <p:cNvPr id="33" name="图片 32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4" name="图片 33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5" name="组合 34"/>
          <p:cNvGrpSpPr/>
          <p:nvPr/>
        </p:nvGrpSpPr>
        <p:grpSpPr>
          <a:xfrm rot="1191353">
            <a:off x="523208" y="2601712"/>
            <a:ext cx="635358" cy="635358"/>
            <a:chOff x="-44605" y="789847"/>
            <a:chExt cx="635358" cy="635358"/>
          </a:xfrm>
        </p:grpSpPr>
        <p:pic>
          <p:nvPicPr>
            <p:cNvPr id="36" name="图片 35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37" name="图片 36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38" name="组合 37"/>
          <p:cNvGrpSpPr/>
          <p:nvPr/>
        </p:nvGrpSpPr>
        <p:grpSpPr>
          <a:xfrm rot="1753857">
            <a:off x="512218" y="3495623"/>
            <a:ext cx="635358" cy="635358"/>
            <a:chOff x="-44605" y="789847"/>
            <a:chExt cx="635358" cy="635358"/>
          </a:xfrm>
          <a:noFill/>
        </p:grpSpPr>
        <p:pic>
          <p:nvPicPr>
            <p:cNvPr id="39" name="图片 38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  <a:grpFill/>
          </p:spPr>
        </p:pic>
        <p:pic>
          <p:nvPicPr>
            <p:cNvPr id="40" name="图片 39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  <a:grpFill/>
          </p:spPr>
        </p:pic>
      </p:grpSp>
      <p:grpSp>
        <p:nvGrpSpPr>
          <p:cNvPr id="41" name="组合 40"/>
          <p:cNvGrpSpPr/>
          <p:nvPr/>
        </p:nvGrpSpPr>
        <p:grpSpPr>
          <a:xfrm rot="2413254">
            <a:off x="374681" y="4407935"/>
            <a:ext cx="635358" cy="635358"/>
            <a:chOff x="-44605" y="789847"/>
            <a:chExt cx="635358" cy="635358"/>
          </a:xfrm>
        </p:grpSpPr>
        <p:pic>
          <p:nvPicPr>
            <p:cNvPr id="42" name="图片 41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3" name="图片 42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 rot="2944014">
            <a:off x="30635" y="5305272"/>
            <a:ext cx="635358" cy="635358"/>
            <a:chOff x="-44605" y="789847"/>
            <a:chExt cx="635358" cy="635358"/>
          </a:xfrm>
        </p:grpSpPr>
        <p:pic>
          <p:nvPicPr>
            <p:cNvPr id="45" name="图片 44" descr="图片包含 站, 侧面, 双, 塔&#10;&#10;AI 生成的内容可能不正确。"/>
            <p:cNvPicPr>
              <a:picLocks noChangeAspect="1"/>
            </p:cNvPicPr>
            <p:nvPr/>
          </p:nvPicPr>
          <p:blipFill>
            <a:blip r:embed="rId4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6094">
              <a:off x="-44605" y="789847"/>
              <a:ext cx="635358" cy="635358"/>
            </a:xfrm>
            <a:prstGeom prst="rect">
              <a:avLst/>
            </a:prstGeom>
          </p:spPr>
        </p:pic>
        <p:pic>
          <p:nvPicPr>
            <p:cNvPr id="46" name="图片 45" descr="图片包含 游戏机, 黑暗, 钟表, 火车&#10;&#10;AI 生成的内容可能不正确。"/>
            <p:cNvPicPr>
              <a:picLocks noChangeAspect="1"/>
            </p:cNvPicPr>
            <p:nvPr/>
          </p:nvPicPr>
          <p:blipFill>
            <a:blip r:embed="rId5" cstate="print">
              <a:alphaModFix amt="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461370">
              <a:off x="188586" y="906011"/>
              <a:ext cx="225098" cy="507667"/>
            </a:xfrm>
            <a:prstGeom prst="rect">
              <a:avLst/>
            </a:prstGeom>
          </p:spPr>
        </p:pic>
      </p:grpSp>
      <p:pic>
        <p:nvPicPr>
          <p:cNvPr id="48" name="20251220_17244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9477" y="3179972"/>
            <a:ext cx="5380323" cy="341391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214861" y="4598776"/>
            <a:ext cx="181109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FFF00"/>
                </a:solidFill>
                <a:latin typeface="Times New Roman" panose="02020603050405020304" charset="0"/>
                <a:ea typeface="Times New Roman" panose="02020603050405020304" charset="0"/>
                <a:cs typeface="Times New Roman" panose="02020603050405020304" charset="0"/>
              </a:rPr>
              <a:t>Cooperation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4566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48"/>
                </p:tgtEl>
              </p:cMediaNode>
            </p:video>
          </p:childTnLst>
        </p:cTn>
      </p:par>
    </p:tnLst>
    <p:bldLst>
      <p:bldP spid="5" grpId="0"/>
      <p:bldP spid="11" grpId="0" animBg="1"/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866</Words>
  <Application>Microsoft Office PowerPoint</Application>
  <PresentationFormat>宽屏</PresentationFormat>
  <Paragraphs>169</Paragraphs>
  <Slides>14</Slides>
  <Notes>0</Notes>
  <HiddenSlides>0</HiddenSlides>
  <MMClips>12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等线 Light</vt:lpstr>
      <vt:lpstr>Arial</vt:lpstr>
      <vt:lpstr>Cascadia Code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昕宇 姜</dc:creator>
  <cp:lastModifiedBy>昕宇 姜</cp:lastModifiedBy>
  <cp:revision>1</cp:revision>
  <dcterms:created xsi:type="dcterms:W3CDTF">2025-12-27T14:26:01Z</dcterms:created>
  <dcterms:modified xsi:type="dcterms:W3CDTF">2025-12-27T14:53:07Z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0C27AB3FB4678CB1FF524769714B2751_42</vt:lpwstr>
  </property>
  <property fmtid="{D5CDD505-2E9C-101B-9397-08002B2CF9AE}" pid="3" name="KSOProductBuildVer">
    <vt:lpwstr>2052-12.9.0.24109</vt:lpwstr>
  </property>
</Properties>
</file>

<file path=docProps/thumbnail.jpeg>
</file>